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8"/>
  </p:notesMasterIdLst>
  <p:sldIdLst>
    <p:sldId id="256" r:id="rId2"/>
    <p:sldId id="257" r:id="rId3"/>
    <p:sldId id="258" r:id="rId4"/>
    <p:sldId id="261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D1D0F0-C730-4B57-B8F3-E3A873DA7A7E}" type="datetimeFigureOut">
              <a:rPr lang="fr-FR" smtClean="0"/>
              <a:t>27/04/2020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914558-480F-47A5-9FB4-0E7277C79A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7893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2574D-40EB-4601-96C1-05155553AF6A}" type="datetime1">
              <a:rPr lang="fr-FR" smtClean="0"/>
              <a:t>27/04/2020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MKTOP-GL-270420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7B153-70DD-4ACC-8563-17D756D3D9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0478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53BAF-0075-46F2-AC13-9650390CF617}" type="datetime1">
              <a:rPr lang="fr-FR" smtClean="0"/>
              <a:t>27/04/2020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MKTOP-GL-270420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7B153-70DD-4ACC-8563-17D756D3D9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4235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15AE3-68FA-476D-802A-17F6BB7A732E}" type="datetime1">
              <a:rPr lang="fr-FR" smtClean="0"/>
              <a:t>27/04/2020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MKTOP-GL-270420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7B153-70DD-4ACC-8563-17D756D3D97F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013727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151C5-DEAA-474E-83E6-A1BDCACC4294}" type="datetime1">
              <a:rPr lang="fr-FR" smtClean="0"/>
              <a:t>27/04/2020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MKTOP-GL-270420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7B153-70DD-4ACC-8563-17D756D3D9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33948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1FFD1-166C-44BC-A2FE-84C56C24145C}" type="datetime1">
              <a:rPr lang="fr-FR" smtClean="0"/>
              <a:t>27/04/2020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MKTOP-GL-270420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7B153-70DD-4ACC-8563-17D756D3D97F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01941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1FDC0-BE34-4B62-99F8-62EE29BDBB67}" type="datetime1">
              <a:rPr lang="fr-FR" smtClean="0"/>
              <a:t>27/04/2020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MKTOP-GL-270420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7B153-70DD-4ACC-8563-17D756D3D9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57585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EFE37-CC3D-4B8C-A56F-7E67D11D1ED2}" type="datetime1">
              <a:rPr lang="fr-FR" smtClean="0"/>
              <a:t>27/04/2020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MKTOP-GL-270420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7B153-70DD-4ACC-8563-17D756D3D9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6671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BDA35-0591-4E52-BE03-CD1EFC2680D1}" type="datetime1">
              <a:rPr lang="fr-FR" smtClean="0"/>
              <a:t>27/04/2020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MKTOP-GL-270420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7B153-70DD-4ACC-8563-17D756D3D9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9903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73186-D876-4E92-8D33-8B7E7C2460F1}" type="datetime1">
              <a:rPr lang="fr-FR" smtClean="0"/>
              <a:t>27/04/2020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MKTOP-GL-270420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7B153-70DD-4ACC-8563-17D756D3D9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9740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1CE4C-B1E0-4444-A3A0-CD4361B00C37}" type="datetime1">
              <a:rPr lang="fr-FR" smtClean="0"/>
              <a:t>27/04/2020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MKTOP-GL-270420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7B153-70DD-4ACC-8563-17D756D3D9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7655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56ADD-557F-46C4-AC22-8D75548BA494}" type="datetime1">
              <a:rPr lang="fr-FR" smtClean="0"/>
              <a:t>27/04/2020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MKTOP-GL-270420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7B153-70DD-4ACC-8563-17D756D3D9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6849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7006B-7D20-4D6B-933F-365A9087A3DE}" type="datetime1">
              <a:rPr lang="fr-FR" smtClean="0"/>
              <a:t>27/04/2020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MKTOP-GL-270420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7B153-70DD-4ACC-8563-17D756D3D9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4311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ABA60-96BC-447F-81C7-8BEC20F30C3B}" type="datetime1">
              <a:rPr lang="fr-FR" smtClean="0"/>
              <a:t>27/04/2020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MKTOP-GL-270420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7B153-70DD-4ACC-8563-17D756D3D9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6557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237D4-F9A6-45F7-A8DA-4955F043F381}" type="datetime1">
              <a:rPr lang="fr-FR" smtClean="0"/>
              <a:t>27/04/2020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MKTOP-GL-270420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7B153-70DD-4ACC-8563-17D756D3D9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8869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5CA38-2F17-4175-A236-FE9724CC5498}" type="datetime1">
              <a:rPr lang="fr-FR" smtClean="0"/>
              <a:t>27/04/2020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MKTOP-GL-270420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7B153-70DD-4ACC-8563-17D756D3D9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7827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9E049-E382-41B6-B5C6-8C4ED737EBCB}" type="datetime1">
              <a:rPr lang="fr-FR" smtClean="0"/>
              <a:t>27/04/2020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MKTOP-GL-270420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7B153-70DD-4ACC-8563-17D756D3D9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1419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5A50F2-EF09-4421-A74B-441598953DAB}" type="datetime1">
              <a:rPr lang="fr-FR" smtClean="0"/>
              <a:t>27/04/2020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MKTOP-GL-270420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F17B153-70DD-4ACC-8563-17D756D3D9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7063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andra.cotiga@univ-catholille.fr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358497-4BF1-432A-98E8-20F6BD42E3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Bilan Emailing Côté Facs n°25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F1A97BD-8F3F-463C-AD84-F5E49CAF43E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Avril 2020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DDDB8A4-4DCD-4D5F-A1A9-6D4C184CD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MKTOP-GL-270420</a:t>
            </a:r>
          </a:p>
        </p:txBody>
      </p:sp>
    </p:spTree>
    <p:extLst>
      <p:ext uri="{BB962C8B-B14F-4D97-AF65-F5344CB8AC3E}">
        <p14:creationId xmlns:p14="http://schemas.microsoft.com/office/powerpoint/2010/main" val="3024105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5E7A8E-B18D-430D-844C-6811AE7EA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Rubriques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980121B-1BDF-404B-90B7-D88EF668D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4162" y="2085173"/>
            <a:ext cx="5786084" cy="3880773"/>
          </a:xfrm>
        </p:spPr>
        <p:txBody>
          <a:bodyPr>
            <a:normAutofit lnSpcReduction="10000"/>
          </a:bodyPr>
          <a:lstStyle/>
          <a:p>
            <a:r>
              <a:rPr lang="fr-FR" dirty="0"/>
              <a:t>RH Informations pratiques :</a:t>
            </a:r>
          </a:p>
          <a:p>
            <a:pPr lvl="1"/>
            <a:r>
              <a:rPr lang="fr-FR" dirty="0"/>
              <a:t>chômage partiel</a:t>
            </a:r>
          </a:p>
          <a:p>
            <a:pPr lvl="1"/>
            <a:r>
              <a:rPr lang="fr-FR" dirty="0"/>
              <a:t>Médecine du travail</a:t>
            </a:r>
          </a:p>
          <a:p>
            <a:r>
              <a:rPr lang="fr-FR" dirty="0"/>
              <a:t>Continuité :</a:t>
            </a:r>
          </a:p>
          <a:p>
            <a:pPr lvl="1"/>
            <a:r>
              <a:rPr lang="fr-FR" dirty="0"/>
              <a:t>Pédagogie</a:t>
            </a:r>
          </a:p>
          <a:p>
            <a:pPr lvl="1"/>
            <a:r>
              <a:rPr lang="fr-FR" dirty="0"/>
              <a:t>AEU devient All</a:t>
            </a:r>
          </a:p>
          <a:p>
            <a:pPr lvl="1"/>
            <a:r>
              <a:rPr lang="fr-FR" dirty="0"/>
              <a:t>Chaire universitaire</a:t>
            </a:r>
          </a:p>
          <a:p>
            <a:pPr lvl="1"/>
            <a:r>
              <a:rPr lang="fr-FR" dirty="0"/>
              <a:t>Y.O.D.A</a:t>
            </a:r>
          </a:p>
          <a:p>
            <a:pPr lvl="1"/>
            <a:r>
              <a:rPr lang="fr-FR" dirty="0"/>
              <a:t>Home Office Radio</a:t>
            </a:r>
          </a:p>
          <a:p>
            <a:pPr lvl="1"/>
            <a:r>
              <a:rPr lang="fr-FR" dirty="0"/>
              <a:t>Travaux</a:t>
            </a:r>
          </a:p>
          <a:p>
            <a:r>
              <a:rPr lang="fr-FR" dirty="0"/>
              <a:t>Vidéo « Boules de Souhaits »</a:t>
            </a:r>
          </a:p>
          <a:p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1C2DBA64-B3D9-4ADE-AA4D-7CC907536D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052" y="2160589"/>
            <a:ext cx="2846179" cy="329466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A272477-A937-4D73-B3A9-BE11E0D10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MKTOP-GL-270420</a:t>
            </a:r>
          </a:p>
        </p:txBody>
      </p:sp>
    </p:spTree>
    <p:extLst>
      <p:ext uri="{BB962C8B-B14F-4D97-AF65-F5344CB8AC3E}">
        <p14:creationId xmlns:p14="http://schemas.microsoft.com/office/powerpoint/2010/main" val="1947598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ECE57D-1737-4EBB-A9E2-7B885E65F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Taux d’ouverture : 56,8%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3ECCD3E-AC3E-40F1-B3F5-2B5D79A6BB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0010"/>
            <a:ext cx="8596668" cy="2422689"/>
          </a:xfrm>
        </p:spPr>
        <p:txBody>
          <a:bodyPr>
            <a:normAutofit/>
          </a:bodyPr>
          <a:lstStyle/>
          <a:p>
            <a:r>
              <a:rPr lang="fr-FR" b="1" dirty="0"/>
              <a:t>Objet </a:t>
            </a:r>
            <a:r>
              <a:rPr lang="fr-FR" dirty="0"/>
              <a:t>: FAQ chômage partiel, Continuité pédagogique, l'AEU devient ALL...</a:t>
            </a:r>
          </a:p>
          <a:p>
            <a:endParaRPr lang="fr-FR" dirty="0"/>
          </a:p>
          <a:p>
            <a:r>
              <a:rPr lang="fr-FR" b="1" dirty="0"/>
              <a:t>Cible : </a:t>
            </a:r>
            <a:r>
              <a:rPr lang="fr-FR" dirty="0"/>
              <a:t>[Tous Permanents] 632 contacts</a:t>
            </a:r>
          </a:p>
          <a:p>
            <a:pPr lvl="1"/>
            <a:r>
              <a:rPr lang="fr-FR" dirty="0"/>
              <a:t> =&gt; </a:t>
            </a:r>
            <a:r>
              <a:rPr lang="fr-FR" sz="2400" b="1" dirty="0"/>
              <a:t>359 ouvreurs - 273 inactifs – 2 NPAI</a:t>
            </a:r>
            <a:r>
              <a:rPr lang="fr-FR" sz="1400" b="1" dirty="0"/>
              <a:t>*</a:t>
            </a:r>
            <a:endParaRPr lang="fr-FR" b="1" dirty="0"/>
          </a:p>
          <a:p>
            <a:r>
              <a:rPr lang="fr-FR" b="1" dirty="0"/>
              <a:t>Routage</a:t>
            </a:r>
            <a:r>
              <a:rPr lang="fr-FR" dirty="0"/>
              <a:t> : jeudi 16 avril 17h17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EF308701-ADE4-4932-898D-A3F01A31A1A3}"/>
              </a:ext>
            </a:extLst>
          </p:cNvPr>
          <p:cNvSpPr txBox="1"/>
          <p:nvPr/>
        </p:nvSpPr>
        <p:spPr>
          <a:xfrm>
            <a:off x="556181" y="6391372"/>
            <a:ext cx="924769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chemeClr val="bg1">
                    <a:lumMod val="65000"/>
                  </a:schemeClr>
                </a:solidFill>
              </a:rPr>
              <a:t>* </a:t>
            </a:r>
            <a:r>
              <a:rPr lang="fr-FR" sz="1000" dirty="0">
                <a:solidFill>
                  <a:schemeClr val="bg1">
                    <a:lumMod val="6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andra.cotiga@univ-catholille.fr</a:t>
            </a:r>
            <a:r>
              <a:rPr lang="fr-FR" sz="1000" dirty="0">
                <a:solidFill>
                  <a:schemeClr val="bg1">
                    <a:lumMod val="65000"/>
                  </a:schemeClr>
                </a:solidFill>
              </a:rPr>
              <a:t> - isabelle.daniel@univ-catholille.fr</a:t>
            </a:r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5D0C7177-9565-4928-86E4-06419C05F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MKTOP-GL-270420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FF3B74D-831C-4522-887F-7DC54B1004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658" y="3737577"/>
            <a:ext cx="9608979" cy="2422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0523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A0AFB6-531F-4BB9-B046-9CEF40BF5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Technologie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E70E62B-DB17-41C4-85FC-D44D8E1A45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348289"/>
            <a:ext cx="8596668" cy="1320800"/>
          </a:xfrm>
        </p:spPr>
        <p:txBody>
          <a:bodyPr/>
          <a:lstStyle/>
          <a:p>
            <a:r>
              <a:rPr lang="fr-FR" dirty="0"/>
              <a:t>74% des personnes ont ouvert cet email depuis un desktop. 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F089DBB-DA4C-4A6C-96AA-12DE61365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MKTOP-GL-270420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EEB782FE-956F-4659-9190-07E6C25F14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883" y="1700212"/>
            <a:ext cx="8467725" cy="3457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755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B290C9-84A0-4152-85E3-E37D69E60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Principaux liens cliqués </a:t>
            </a:r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DEB83574-093D-48C8-84A0-179F5DBCE4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835951"/>
            <a:ext cx="8596668" cy="1657898"/>
          </a:xfrm>
        </p:spPr>
        <p:txBody>
          <a:bodyPr/>
          <a:lstStyle/>
          <a:p>
            <a:r>
              <a:rPr lang="fr-FR" dirty="0"/>
              <a:t>Sur les </a:t>
            </a:r>
            <a:r>
              <a:rPr lang="fr-FR" b="1" dirty="0"/>
              <a:t>359 </a:t>
            </a:r>
            <a:r>
              <a:rPr lang="fr-FR" dirty="0"/>
              <a:t>personnes qui ont ouvert l’email, </a:t>
            </a:r>
            <a:r>
              <a:rPr lang="fr-FR" b="1" dirty="0"/>
              <a:t>144</a:t>
            </a:r>
            <a:r>
              <a:rPr lang="fr-FR" dirty="0"/>
              <a:t> ont cliqué sur le lien [Lire la suite] Questions-Réponses RH soit </a:t>
            </a:r>
            <a:r>
              <a:rPr lang="fr-FR" b="1" dirty="0">
                <a:solidFill>
                  <a:schemeClr val="accent1"/>
                </a:solidFill>
              </a:rPr>
              <a:t>40,11% </a:t>
            </a:r>
            <a:r>
              <a:rPr lang="fr-FR" dirty="0">
                <a:solidFill>
                  <a:schemeClr val="tx1"/>
                </a:solidFill>
              </a:rPr>
              <a:t>des ouvreurs.</a:t>
            </a:r>
          </a:p>
          <a:p>
            <a:endParaRPr lang="fr-FR" dirty="0"/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CC67B68B-C146-42DD-908D-75EDC086A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MKTOP-GL-270420</a:t>
            </a:r>
          </a:p>
        </p:txBody>
      </p:sp>
      <p:graphicFrame>
        <p:nvGraphicFramePr>
          <p:cNvPr id="4" name="Objet 3">
            <a:extLst>
              <a:ext uri="{FF2B5EF4-FFF2-40B4-BE49-F238E27FC236}">
                <a16:creationId xmlns:a16="http://schemas.microsoft.com/office/drawing/2014/main" id="{C7C1350F-A76E-4248-8C45-5263929B85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254839"/>
              </p:ext>
            </p:extLst>
          </p:nvPr>
        </p:nvGraphicFramePr>
        <p:xfrm>
          <a:off x="197962" y="2115049"/>
          <a:ext cx="10294070" cy="22745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Worksheet" r:id="rId3" imgW="8909235" imgH="1968325" progId="Excel.Sheet.12">
                  <p:embed/>
                </p:oleObj>
              </mc:Choice>
              <mc:Fallback>
                <p:oleObj name="Worksheet" r:id="rId3" imgW="8909235" imgH="196832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7962" y="2115049"/>
                        <a:ext cx="10294070" cy="22745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06162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1C3091-E612-48AD-8420-CA87165CF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Analyse et préconisations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527EE33-7AB3-4AB0-BC05-D3AE17D1FA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36569"/>
            <a:ext cx="8596668" cy="4504793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Le taux d’ouverture de </a:t>
            </a:r>
            <a:r>
              <a:rPr lang="fr-FR" b="1" dirty="0">
                <a:solidFill>
                  <a:srgbClr val="92D050"/>
                </a:solidFill>
              </a:rPr>
              <a:t>56,8%</a:t>
            </a:r>
            <a:r>
              <a:rPr lang="fr-FR" dirty="0"/>
              <a:t> (vs </a:t>
            </a:r>
            <a:r>
              <a:rPr lang="fr-FR" b="1" dirty="0">
                <a:solidFill>
                  <a:schemeClr val="tx1"/>
                </a:solidFill>
              </a:rPr>
              <a:t>55,4%</a:t>
            </a:r>
            <a:r>
              <a:rPr lang="fr-FR" dirty="0">
                <a:solidFill>
                  <a:schemeClr val="tx1"/>
                </a:solidFill>
              </a:rPr>
              <a:t> à S-1) </a:t>
            </a:r>
          </a:p>
          <a:p>
            <a:r>
              <a:rPr lang="fr-FR" dirty="0"/>
              <a:t>Un taux de clic </a:t>
            </a:r>
            <a:r>
              <a:rPr lang="fr-FR" b="1" dirty="0"/>
              <a:t>en légère augmentation </a:t>
            </a:r>
            <a:r>
              <a:rPr lang="fr-FR" dirty="0"/>
              <a:t>sur la partie Y.O.D.A (1,59%). </a:t>
            </a:r>
          </a:p>
          <a:p>
            <a:r>
              <a:rPr lang="fr-FR" dirty="0"/>
              <a:t>1 clic sur l’adresse mail carine.ledoux@niv-catholille.fr</a:t>
            </a:r>
          </a:p>
          <a:p>
            <a:r>
              <a:rPr lang="fr-FR" dirty="0"/>
              <a:t>Même % d’ouverture depuis un desktop (74%).</a:t>
            </a:r>
          </a:p>
          <a:p>
            <a:r>
              <a:rPr lang="fr-FR" dirty="0"/>
              <a:t>Les 2 adresses arrivées en NPAI avaient été enregistrées inexistantes en 2018 sur la plateforme Sarbacane. Elles ont été réintégrées.</a:t>
            </a:r>
          </a:p>
          <a:p>
            <a:endParaRPr lang="fr-FR" dirty="0"/>
          </a:p>
          <a:p>
            <a:pPr marL="0" indent="0">
              <a:buNone/>
            </a:pPr>
            <a:r>
              <a:rPr lang="fr-FR" sz="2400" b="1" dirty="0">
                <a:solidFill>
                  <a:srgbClr val="92D050"/>
                </a:solidFill>
              </a:rPr>
              <a:t>273 </a:t>
            </a:r>
            <a:r>
              <a:rPr lang="fr-FR" sz="2400" dirty="0"/>
              <a:t>personnes ont reçu l’email mais ne l’ont pas ouvert.</a:t>
            </a:r>
          </a:p>
          <a:p>
            <a:pPr marL="0" indent="0">
              <a:buNone/>
            </a:pPr>
            <a:r>
              <a:rPr lang="fr-FR" sz="2400" dirty="0"/>
              <a:t>Les 2 adresses arrivées en NPAI avaient été enregistrées inexistantes en 2018 sur la plateforme Sarbacane. Elles ont été réintégrées.</a:t>
            </a:r>
          </a:p>
          <a:p>
            <a:pPr>
              <a:buFont typeface="Wingdings" panose="05000000000000000000" pitchFamily="2" charset="2"/>
              <a:buChar char="è"/>
            </a:pPr>
            <a:r>
              <a:rPr lang="fr-FR" sz="2400" dirty="0"/>
              <a:t>Il faut peut-être trouver un objet plus pertinent, plus attractif.</a:t>
            </a:r>
          </a:p>
          <a:p>
            <a:pPr marL="0" indent="0">
              <a:buNone/>
            </a:pPr>
            <a:endParaRPr lang="fr-FR" sz="24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601939E-DDB3-4332-8E76-5D86BC588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MKTOP-GL-270420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5969659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477</TotalTime>
  <Words>279</Words>
  <Application>Microsoft Office PowerPoint</Application>
  <PresentationFormat>Grand écran</PresentationFormat>
  <Paragraphs>41</Paragraphs>
  <Slides>6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3" baseType="lpstr">
      <vt:lpstr>Arial</vt:lpstr>
      <vt:lpstr>Calibri</vt:lpstr>
      <vt:lpstr>Trebuchet MS</vt:lpstr>
      <vt:lpstr>Wingdings</vt:lpstr>
      <vt:lpstr>Wingdings 3</vt:lpstr>
      <vt:lpstr>Facette</vt:lpstr>
      <vt:lpstr>Feuille de calcul Microsoft Excel</vt:lpstr>
      <vt:lpstr>Bilan Emailing Côté Facs n°25</vt:lpstr>
      <vt:lpstr>Rubriques</vt:lpstr>
      <vt:lpstr>Taux d’ouverture : 56,8%</vt:lpstr>
      <vt:lpstr>Technologie</vt:lpstr>
      <vt:lpstr>Principaux liens cliqués </vt:lpstr>
      <vt:lpstr>Analyse et préconisations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Bilan Emailing Côté Facs n°25</dc:title>
  <dc:creator>LIONNET Gwenaelle</dc:creator>
  <cp:lastModifiedBy>LIONNET Gwenaelle</cp:lastModifiedBy>
  <cp:revision>22</cp:revision>
  <dcterms:created xsi:type="dcterms:W3CDTF">2020-04-21T07:29:20Z</dcterms:created>
  <dcterms:modified xsi:type="dcterms:W3CDTF">2020-04-27T15:18:16Z</dcterms:modified>
</cp:coreProperties>
</file>